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  <a:endParaRPr sz="24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  <a:endParaRPr sz="24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  <a:endParaRPr sz="24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  <a:endParaRPr sz="24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Body Level One</a:t>
            </a:r>
            <a:endParaRPr b="1" sz="2400"/>
          </a:p>
          <a:p>
            <a:pPr lvl="1">
              <a:defRPr b="0" sz="1800"/>
            </a:pPr>
            <a:r>
              <a:rPr b="1" sz="2400"/>
              <a:t>Body Level Two</a:t>
            </a:r>
            <a:endParaRPr b="1" sz="2400"/>
          </a:p>
          <a:p>
            <a:pPr lvl="2">
              <a:defRPr b="0" sz="1800"/>
            </a:pPr>
            <a:r>
              <a:rPr b="1" sz="2400"/>
              <a:t>Body Level Three</a:t>
            </a:r>
            <a:endParaRPr b="1" sz="2400"/>
          </a:p>
          <a:p>
            <a:pPr lvl="3">
              <a:defRPr b="0" sz="1800"/>
            </a:pPr>
            <a:r>
              <a:rPr b="1" sz="2400"/>
              <a:t>Body Level Four</a:t>
            </a:r>
            <a:endParaRPr b="1" sz="2400"/>
          </a:p>
          <a:p>
            <a:pPr lvl="4">
              <a:defRPr b="0" sz="1800"/>
            </a:pPr>
            <a:r>
              <a:rPr b="1" sz="24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  <a:endParaRPr sz="1600"/>
          </a:p>
          <a:p>
            <a:pPr lvl="1">
              <a:defRPr sz="1800"/>
            </a:pPr>
            <a:r>
              <a:rPr sz="1600"/>
              <a:t>Body Level Two</a:t>
            </a:r>
            <a:endParaRPr sz="1600"/>
          </a:p>
          <a:p>
            <a:pPr lvl="2">
              <a:defRPr sz="1800"/>
            </a:pPr>
            <a:r>
              <a:rPr sz="1600"/>
              <a:t>Body Level Three</a:t>
            </a:r>
            <a:endParaRPr sz="1600"/>
          </a:p>
          <a:p>
            <a:pPr lvl="3">
              <a:defRPr sz="1800"/>
            </a:pPr>
            <a:r>
              <a:rPr sz="1600"/>
              <a:t>Body Level Four</a:t>
            </a:r>
            <a:endParaRPr sz="1600"/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2292402" y="1186575"/>
            <a:ext cx="7607196" cy="1325564"/>
          </a:xfrm>
          <a:prstGeom prst="rect">
            <a:avLst/>
          </a:prstGeom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4400"/>
              <a:t>Airway management</a:t>
            </a:r>
          </a:p>
        </p:txBody>
      </p:sp>
      <p:sp>
        <p:nvSpPr>
          <p:cNvPr id="50" name="Shape 50"/>
          <p:cNvSpPr/>
          <p:nvPr/>
        </p:nvSpPr>
        <p:spPr>
          <a:xfrm>
            <a:off x="1278781" y="3106372"/>
            <a:ext cx="10333485" cy="204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228600" marR="457200" indent="-228600" algn="just" defTabSz="457200">
              <a:buSzPct val="100000"/>
              <a:buChar char="•"/>
            </a:pPr>
            <a:r>
              <a:rPr b="1" sz="2600">
                <a:latin typeface="Arial"/>
                <a:ea typeface="Arial"/>
                <a:cs typeface="Arial"/>
                <a:sym typeface="Arial"/>
              </a:rPr>
              <a:t>Second cause of mortality in anaesthesia in 1996 in France = 1/3 of the anaesthesia mortality. </a:t>
            </a:r>
            <a:endParaRPr b="1" sz="2600">
              <a:latin typeface="Arial"/>
              <a:ea typeface="Arial"/>
              <a:cs typeface="Arial"/>
              <a:sym typeface="Arial"/>
            </a:endParaRPr>
          </a:p>
          <a:p>
            <a:pPr lvl="0" marL="228600" marR="457200" indent="-228600" algn="just" defTabSz="457200">
              <a:buSzPct val="100000"/>
              <a:buChar char="•"/>
            </a:pPr>
            <a:r>
              <a:rPr b="1" sz="2600">
                <a:latin typeface="Arial"/>
                <a:ea typeface="Arial"/>
                <a:cs typeface="Arial"/>
                <a:sym typeface="Arial"/>
              </a:rPr>
              <a:t>600 deaths in UK in 1990 </a:t>
            </a:r>
            <a:endParaRPr b="1" sz="2600">
              <a:latin typeface="Arial"/>
              <a:ea typeface="Arial"/>
              <a:cs typeface="Arial"/>
              <a:sym typeface="Arial"/>
            </a:endParaRPr>
          </a:p>
          <a:p>
            <a:pPr lvl="0" marL="228600" marR="457200" indent="-228600" algn="just" defTabSz="457200">
              <a:buSzPct val="100000"/>
              <a:buChar char="•"/>
            </a:pPr>
            <a:r>
              <a:rPr b="1" sz="2600">
                <a:latin typeface="Arial"/>
                <a:ea typeface="Arial"/>
                <a:cs typeface="Arial"/>
                <a:sym typeface="Arial"/>
              </a:rPr>
              <a:t>15 to 30% of the predictable difficult intubation was not identified.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 Clinical Case: The Reality in 2014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 marL="201168" indent="-201168" defTabSz="804672">
              <a:spcBef>
                <a:spcPts val="800"/>
              </a:spcBef>
              <a:defRPr sz="1800"/>
            </a:pPr>
            <a:r>
              <a:rPr sz="2464"/>
              <a:t>62 years old, male, with history of diabetes and hypertension  controlled by medications </a:t>
            </a:r>
            <a:endParaRPr sz="2464"/>
          </a:p>
          <a:p>
            <a:pPr lvl="0" marL="201168" indent="-201168" defTabSz="804672">
              <a:spcBef>
                <a:spcPts val="800"/>
              </a:spcBef>
              <a:defRPr sz="1800"/>
            </a:pPr>
            <a:r>
              <a:rPr sz="2464"/>
              <a:t>175 cm – 86 kg. </a:t>
            </a:r>
            <a:endParaRPr sz="2464"/>
          </a:p>
          <a:p>
            <a:pPr lvl="0" marL="201168" indent="-201168" defTabSz="804672">
              <a:spcBef>
                <a:spcPts val="800"/>
              </a:spcBef>
              <a:defRPr sz="1800"/>
            </a:pPr>
            <a:r>
              <a:rPr sz="2464"/>
              <a:t>ASA II</a:t>
            </a:r>
            <a:endParaRPr sz="2464"/>
          </a:p>
          <a:p>
            <a:pPr lvl="0" marL="201168" indent="-201168" defTabSz="804672">
              <a:spcBef>
                <a:spcPts val="800"/>
              </a:spcBef>
              <a:defRPr sz="1800"/>
            </a:pPr>
            <a:r>
              <a:rPr sz="2464"/>
              <a:t>Previous surgeries uneventful</a:t>
            </a:r>
            <a:endParaRPr sz="2464"/>
          </a:p>
          <a:p>
            <a:pPr lvl="0" marL="201168" indent="-201168" defTabSz="804672">
              <a:spcBef>
                <a:spcPts val="800"/>
              </a:spcBef>
              <a:defRPr sz="1800"/>
            </a:pPr>
            <a:r>
              <a:rPr sz="2464"/>
              <a:t>History of previous surgery / GA with intubation (no documentation of any airway difficulties)</a:t>
            </a:r>
            <a:endParaRPr sz="2464"/>
          </a:p>
          <a:p>
            <a:pPr lvl="0" marL="201168" indent="-201168" defTabSz="804672">
              <a:spcBef>
                <a:spcPts val="800"/>
              </a:spcBef>
              <a:defRPr sz="1800"/>
            </a:pPr>
            <a:r>
              <a:rPr sz="2464"/>
              <a:t>No predictive factor of difficult intubation or mask ventilation</a:t>
            </a:r>
            <a:endParaRPr sz="2464"/>
          </a:p>
          <a:p>
            <a:pPr lvl="0" marL="201168" indent="-201168" defTabSz="804672">
              <a:spcBef>
                <a:spcPts val="800"/>
              </a:spcBef>
              <a:defRPr sz="1800"/>
            </a:pPr>
            <a:r>
              <a:rPr sz="2464"/>
              <a:t>Mallampati II   </a:t>
            </a:r>
            <a:endParaRPr sz="2464"/>
          </a:p>
          <a:p>
            <a:pPr lvl="0" marL="201168" indent="-201168" defTabSz="804672">
              <a:spcBef>
                <a:spcPts val="800"/>
              </a:spcBef>
              <a:defRPr sz="1800"/>
            </a:pPr>
            <a:r>
              <a:rPr sz="2464"/>
              <a:t>Posted for elective Cholecystectomy/ laparoscopy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239125" y="-78014"/>
            <a:ext cx="543091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Anaesthesia induction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247769" y="1059056"/>
            <a:ext cx="5944330" cy="3456774"/>
          </a:xfrm>
          <a:prstGeom prst="rect">
            <a:avLst/>
          </a:prstGeom>
        </p:spPr>
        <p:txBody>
          <a:bodyPr/>
          <a:lstStyle/>
          <a:p>
            <a:pPr lvl="0" marL="224027" indent="-224027" defTabSz="896111">
              <a:spcBef>
                <a:spcPts val="900"/>
              </a:spcBef>
              <a:defRPr sz="1800"/>
            </a:pPr>
            <a:r>
              <a:rPr sz="2744"/>
              <a:t>Pre oxygenation : MASK ON THE FACE</a:t>
            </a:r>
            <a:endParaRPr sz="2744"/>
          </a:p>
          <a:p>
            <a:pPr lvl="0" marL="224027" indent="-224027" defTabSz="896111">
              <a:spcBef>
                <a:spcPts val="900"/>
              </a:spcBef>
              <a:defRPr sz="1800"/>
            </a:pPr>
            <a:r>
              <a:rPr sz="2744"/>
              <a:t>Monitoring ; SPO2 NIBP SCOPE Exp CO2</a:t>
            </a:r>
            <a:endParaRPr sz="2744"/>
          </a:p>
          <a:p>
            <a:pPr lvl="0" marL="224027" indent="-224027" defTabSz="896111">
              <a:spcBef>
                <a:spcPts val="900"/>
              </a:spcBef>
              <a:defRPr sz="1800"/>
            </a:pPr>
            <a:r>
              <a:rPr sz="2744"/>
              <a:t>DRUG INDUCTION</a:t>
            </a:r>
            <a:endParaRPr sz="2744"/>
          </a:p>
          <a:p>
            <a:pPr lvl="1" marL="672084" indent="-224027" defTabSz="896111">
              <a:spcBef>
                <a:spcPts val="400"/>
              </a:spcBef>
              <a:defRPr sz="1800"/>
            </a:pPr>
            <a:r>
              <a:rPr sz="2352"/>
              <a:t>Fentanyl = 50 mcg</a:t>
            </a:r>
            <a:endParaRPr sz="2352"/>
          </a:p>
          <a:p>
            <a:pPr lvl="1" marL="672084" indent="-224027" defTabSz="896111">
              <a:spcBef>
                <a:spcPts val="400"/>
              </a:spcBef>
              <a:defRPr sz="1800"/>
            </a:pPr>
            <a:r>
              <a:rPr sz="2352"/>
              <a:t>Lido IV = 60 mg</a:t>
            </a:r>
            <a:endParaRPr sz="2352"/>
          </a:p>
          <a:p>
            <a:pPr lvl="1" marL="672084" indent="-224027" defTabSz="896111">
              <a:spcBef>
                <a:spcPts val="400"/>
              </a:spcBef>
              <a:defRPr sz="1800"/>
            </a:pPr>
            <a:r>
              <a:rPr sz="2352"/>
              <a:t>Propofol = 100 mg</a:t>
            </a:r>
            <a:endParaRPr sz="2352"/>
          </a:p>
          <a:p>
            <a:pPr lvl="1" marL="672084" indent="-224027" defTabSz="896111">
              <a:spcBef>
                <a:spcPts val="400"/>
              </a:spcBef>
              <a:defRPr sz="1800"/>
            </a:pPr>
            <a:r>
              <a:rPr sz="2352"/>
              <a:t>Atracurium = 50 mg </a:t>
            </a:r>
          </a:p>
        </p:txBody>
      </p:sp>
      <p:sp>
        <p:nvSpPr>
          <p:cNvPr id="57" name="Shape 57"/>
          <p:cNvSpPr/>
          <p:nvPr/>
        </p:nvSpPr>
        <p:spPr>
          <a:xfrm>
            <a:off x="6414311" y="2427644"/>
            <a:ext cx="5255618" cy="1100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</a:pPr>
            <a:r>
              <a:rPr sz="2800"/>
              <a:t>IMPOSSIBLE TO BAG THE PATIENT</a:t>
            </a:r>
            <a:endParaRPr sz="2800"/>
          </a:p>
          <a:p>
            <a:pPr lvl="0"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</a:pPr>
            <a:r>
              <a:rPr sz="2800"/>
              <a:t>1</a:t>
            </a:r>
            <a:r>
              <a:rPr baseline="30000" sz="2800"/>
              <a:t>ST</a:t>
            </a:r>
            <a:r>
              <a:rPr sz="2800"/>
              <a:t> LARYNGOSCOPY = NO VISION</a:t>
            </a:r>
          </a:p>
        </p:txBody>
      </p:sp>
      <p:sp>
        <p:nvSpPr>
          <p:cNvPr id="58" name="Shape 58"/>
          <p:cNvSpPr/>
          <p:nvPr/>
        </p:nvSpPr>
        <p:spPr>
          <a:xfrm>
            <a:off x="6540500" y="-78014"/>
            <a:ext cx="4282474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0000"/>
              </a:lnSpc>
              <a:defRPr sz="4400"/>
            </a:lvl1pPr>
          </a:lstStyle>
          <a:p>
            <a:pPr lvl="0">
              <a:defRPr sz="1800"/>
            </a:pPr>
            <a:r>
              <a:rPr sz="4400"/>
              <a:t>Post induction</a:t>
            </a:r>
          </a:p>
        </p:txBody>
      </p:sp>
      <p:sp>
        <p:nvSpPr>
          <p:cNvPr id="59" name="Shape 59"/>
          <p:cNvSpPr/>
          <p:nvPr/>
        </p:nvSpPr>
        <p:spPr>
          <a:xfrm>
            <a:off x="5672040" y="4273944"/>
            <a:ext cx="1857078" cy="717156"/>
          </a:xfrm>
          <a:prstGeom prst="rightArrow">
            <a:avLst>
              <a:gd name="adj1" fmla="val 32000"/>
              <a:gd name="adj2" fmla="val 113337"/>
            </a:avLst>
          </a:prstGeom>
          <a:solidFill>
            <a:srgbClr val="A5A5A5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7633123" y="4129602"/>
            <a:ext cx="3963949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900"/>
              <a:t>Call for help </a:t>
            </a:r>
            <a:endParaRPr sz="2900"/>
          </a:p>
          <a:p>
            <a:pPr lvl="0"/>
            <a:r>
              <a:rPr sz="2900"/>
              <a:t>Tried to bag the patient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nodeType="afterEffect" presetClass="entr" presetSubtype="8" presetID="22" grpId="3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nodeType="afterEffect" presetClass="entr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" grpId="1"/>
      <p:bldP build="whole" bldLvl="1" animBg="1" rev="0" advAuto="0" spid="59" grpId="3"/>
      <p:bldP build="whole" bldLvl="1" animBg="1" rev="0" advAuto="0" spid="60" grpId="4"/>
      <p:bldP build="whole" bldLvl="1" animBg="1" rev="0" advAuto="0" spid="5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xfrm>
            <a:off x="239125" y="-78014"/>
            <a:ext cx="5430910" cy="1325563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Anaesthesia induction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247769" y="1059056"/>
            <a:ext cx="5944330" cy="345677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Pre oxygenation : MASK ON THE FACE</a:t>
            </a:r>
            <a:endParaRPr sz="2800"/>
          </a:p>
          <a:p>
            <a:pPr lvl="0">
              <a:defRPr sz="1800"/>
            </a:pPr>
            <a:r>
              <a:rPr sz="2800"/>
              <a:t>Monitoring ; SPO2 NIBP SCOPE</a:t>
            </a:r>
            <a:endParaRPr sz="2800"/>
          </a:p>
          <a:p>
            <a:pPr lvl="0">
              <a:defRPr sz="1800"/>
            </a:pPr>
            <a:r>
              <a:rPr sz="2800"/>
              <a:t>DRUG INDUCTION</a:t>
            </a:r>
            <a:endParaRPr sz="2800"/>
          </a:p>
          <a:p>
            <a:pPr lvl="1" marL="685800" indent="-228600">
              <a:spcBef>
                <a:spcPts val="500"/>
              </a:spcBef>
              <a:defRPr sz="1800"/>
            </a:pPr>
            <a:r>
              <a:rPr sz="2400"/>
              <a:t>Fentanyl = 50 mcg</a:t>
            </a:r>
            <a:endParaRPr sz="2400"/>
          </a:p>
          <a:p>
            <a:pPr lvl="1" marL="685800" indent="-228600">
              <a:spcBef>
                <a:spcPts val="500"/>
              </a:spcBef>
              <a:defRPr sz="1800"/>
            </a:pPr>
            <a:r>
              <a:rPr sz="2400"/>
              <a:t>Lido IV = 60 mg</a:t>
            </a:r>
            <a:endParaRPr sz="2400"/>
          </a:p>
          <a:p>
            <a:pPr lvl="1" marL="685800" indent="-228600">
              <a:spcBef>
                <a:spcPts val="500"/>
              </a:spcBef>
              <a:defRPr sz="1800"/>
            </a:pPr>
            <a:r>
              <a:rPr sz="2400"/>
              <a:t>Propofol = 100 mg</a:t>
            </a:r>
            <a:endParaRPr sz="2400"/>
          </a:p>
          <a:p>
            <a:pPr lvl="1" marL="685800" indent="-228600">
              <a:spcBef>
                <a:spcPts val="500"/>
              </a:spcBef>
              <a:defRPr sz="1800"/>
            </a:pPr>
            <a:r>
              <a:rPr sz="2400"/>
              <a:t>Atracurium = 50 mg </a:t>
            </a:r>
          </a:p>
        </p:txBody>
      </p:sp>
      <p:sp>
        <p:nvSpPr>
          <p:cNvPr id="64" name="Shape 64"/>
          <p:cNvSpPr/>
          <p:nvPr/>
        </p:nvSpPr>
        <p:spPr>
          <a:xfrm>
            <a:off x="6032500" y="2235935"/>
            <a:ext cx="5418210" cy="1687216"/>
          </a:xfrm>
          <a:prstGeom prst="roundRect">
            <a:avLst>
              <a:gd name="adj" fmla="val 11291"/>
            </a:avLst>
          </a:prstGeom>
          <a:solidFill>
            <a:srgbClr val="FF0000"/>
          </a:solidFill>
          <a:ln w="12700">
            <a:solidFill>
              <a:srgbClr val="5B9BD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/>
            <a:r>
              <a:rPr b="1" sz="3600"/>
              <a:t>IMPOSSIBLE TO VENTILATE</a:t>
            </a:r>
            <a:endParaRPr b="1" sz="3600"/>
          </a:p>
          <a:p>
            <a:pPr lvl="0" algn="ctr"/>
            <a:r>
              <a:rPr b="1" sz="3600"/>
              <a:t>IMPOSSIBLE TO INTUBATE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710434" y="272175"/>
            <a:ext cx="10771132" cy="1325563"/>
          </a:xfrm>
          <a:prstGeom prst="rect">
            <a:avLst/>
          </a:prstGeom>
        </p:spPr>
        <p:txBody>
          <a:bodyPr/>
          <a:lstStyle>
            <a:lvl1pPr defTabSz="877823">
              <a:defRPr sz="4224"/>
            </a:lvl1pPr>
          </a:lstStyle>
          <a:p>
            <a:pPr lvl="0">
              <a:defRPr sz="1800"/>
            </a:pPr>
            <a:r>
              <a:rPr sz="4224"/>
              <a:t>WHAT TO DO FIRST Patient still with a good SPO2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2058210" y="1950385"/>
            <a:ext cx="8969426" cy="3465230"/>
          </a:xfrm>
          <a:prstGeom prst="rect">
            <a:avLst/>
          </a:prstGeom>
        </p:spPr>
        <p:txBody>
          <a:bodyPr/>
          <a:lstStyle/>
          <a:p>
            <a:pPr lvl="0" marL="217170" indent="-217170" defTabSz="868680">
              <a:spcBef>
                <a:spcPts val="900"/>
              </a:spcBef>
              <a:buAutoNum type="arabicPeriod" startAt="1"/>
              <a:defRPr sz="1800"/>
            </a:pPr>
            <a:r>
              <a:rPr sz="2660"/>
              <a:t>ASK FOR CRICOTHYROTOMY SET</a:t>
            </a:r>
            <a:endParaRPr sz="2660"/>
          </a:p>
          <a:p>
            <a:pPr lvl="0" marL="217170" indent="-217170" defTabSz="868680">
              <a:spcBef>
                <a:spcPts val="900"/>
              </a:spcBef>
              <a:buAutoNum type="arabicPeriod" startAt="1"/>
              <a:defRPr sz="1800"/>
            </a:pPr>
            <a:r>
              <a:rPr sz="2660"/>
              <a:t>LARYNGOSCOPY</a:t>
            </a:r>
            <a:endParaRPr sz="2660"/>
          </a:p>
          <a:p>
            <a:pPr lvl="0" marL="217170" indent="-217170" defTabSz="868680">
              <a:spcBef>
                <a:spcPts val="900"/>
              </a:spcBef>
              <a:buAutoNum type="arabicPeriod" startAt="1"/>
              <a:defRPr sz="1800"/>
            </a:pPr>
            <a:r>
              <a:rPr sz="2660"/>
              <a:t>LARYNGOSCOPY PLUS ELASTIC BOUGIE</a:t>
            </a:r>
            <a:endParaRPr sz="2660"/>
          </a:p>
          <a:p>
            <a:pPr lvl="0" marL="217170" indent="-217170" defTabSz="868680">
              <a:spcBef>
                <a:spcPts val="900"/>
              </a:spcBef>
              <a:buAutoNum type="arabicPeriod" startAt="1"/>
              <a:defRPr sz="1800"/>
            </a:pPr>
            <a:r>
              <a:rPr sz="2660"/>
              <a:t>TREAT THE BRONCHOSPASM</a:t>
            </a:r>
            <a:endParaRPr sz="2660"/>
          </a:p>
          <a:p>
            <a:pPr lvl="0" marL="217170" indent="-217170" defTabSz="868680">
              <a:spcBef>
                <a:spcPts val="900"/>
              </a:spcBef>
              <a:buAutoNum type="arabicPeriod" startAt="1"/>
              <a:defRPr sz="1800"/>
            </a:pPr>
            <a:r>
              <a:rPr sz="2660"/>
              <a:t>LMA</a:t>
            </a:r>
            <a:endParaRPr sz="2660"/>
          </a:p>
          <a:p>
            <a:pPr lvl="0" marL="217170" indent="-217170" defTabSz="868680">
              <a:spcBef>
                <a:spcPts val="900"/>
              </a:spcBef>
              <a:buAutoNum type="arabicPeriod" startAt="1"/>
              <a:defRPr sz="1800"/>
            </a:pPr>
            <a:r>
              <a:rPr sz="2660"/>
              <a:t>INTUBATING LMA</a:t>
            </a:r>
            <a:endParaRPr sz="2660"/>
          </a:p>
          <a:p>
            <a:pPr lvl="0" marL="217170" indent="-217170" defTabSz="868680">
              <a:spcBef>
                <a:spcPts val="900"/>
              </a:spcBef>
              <a:buAutoNum type="arabicPeriod" startAt="1"/>
              <a:defRPr sz="1800"/>
            </a:pPr>
            <a:r>
              <a:rPr sz="2660"/>
              <a:t>DO NOT DO ANY MANOEUVRES - MAKE ANESTHESIA DEEPER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495300" y="272175"/>
            <a:ext cx="10727823" cy="1325563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THE REALITY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716523" y="1609466"/>
            <a:ext cx="10285378" cy="4363704"/>
          </a:xfrm>
          <a:prstGeom prst="rect">
            <a:avLst/>
          </a:prstGeom>
        </p:spPr>
        <p:txBody>
          <a:bodyPr/>
          <a:lstStyle/>
          <a:p>
            <a:pPr lvl="0" marL="212597" indent="-212597" defTabSz="850391">
              <a:spcBef>
                <a:spcPts val="900"/>
              </a:spcBef>
              <a:defRPr sz="1800"/>
            </a:pPr>
            <a:r>
              <a:rPr sz="2604"/>
              <a:t>LARYNGOSCOPY</a:t>
            </a:r>
            <a:endParaRPr sz="2604"/>
          </a:p>
          <a:p>
            <a:pPr lvl="0" marL="212597" indent="-212597" defTabSz="850391">
              <a:spcBef>
                <a:spcPts val="900"/>
              </a:spcBef>
              <a:defRPr sz="1800"/>
            </a:pPr>
            <a:r>
              <a:rPr sz="2604"/>
              <a:t>Blind intubation with Bougie</a:t>
            </a:r>
            <a:endParaRPr sz="2604"/>
          </a:p>
          <a:p>
            <a:pPr lvl="0" marL="212597" indent="-212597" defTabSz="850391">
              <a:spcBef>
                <a:spcPts val="900"/>
              </a:spcBef>
              <a:defRPr sz="1800"/>
            </a:pPr>
            <a:r>
              <a:rPr sz="2604"/>
              <a:t>TRIED CRICOTHYROTOMY by no air in the lung</a:t>
            </a:r>
            <a:endParaRPr sz="2604"/>
          </a:p>
          <a:p>
            <a:pPr lvl="0" marL="212597" indent="-212597" defTabSz="850391">
              <a:spcBef>
                <a:spcPts val="900"/>
              </a:spcBef>
              <a:defRPr sz="1800"/>
            </a:pPr>
            <a:r>
              <a:rPr sz="2604"/>
              <a:t>LMA = Cannot ventilate =&gt; REMOVED</a:t>
            </a:r>
            <a:endParaRPr sz="2604"/>
          </a:p>
          <a:p>
            <a:pPr lvl="0" marL="212597" indent="-212597" defTabSz="850391">
              <a:spcBef>
                <a:spcPts val="900"/>
              </a:spcBef>
              <a:defRPr sz="1800"/>
            </a:pPr>
            <a:r>
              <a:rPr sz="2604"/>
              <a:t>DRUGS FOR BRONCHOSPASM (Aminophylline Hydrocortisone...) </a:t>
            </a:r>
            <a:endParaRPr sz="2604"/>
          </a:p>
          <a:p>
            <a:pPr lvl="0" marL="212597" indent="-212597" defTabSz="850391">
              <a:spcBef>
                <a:spcPts val="900"/>
              </a:spcBef>
              <a:defRPr sz="1800"/>
            </a:pPr>
            <a:r>
              <a:rPr sz="2604"/>
              <a:t>INTUBATING LMA = IMPOSSIBLE</a:t>
            </a:r>
            <a:endParaRPr sz="2604"/>
          </a:p>
          <a:p>
            <a:pPr lvl="0" marL="212597" indent="-212597" defTabSz="850391">
              <a:spcBef>
                <a:spcPts val="900"/>
              </a:spcBef>
              <a:defRPr sz="1800"/>
            </a:pPr>
            <a:r>
              <a:rPr sz="2604"/>
              <a:t>Patient “Extreme” Bradycardia = START CPR Atropine adrenaline</a:t>
            </a:r>
            <a:endParaRPr sz="2604"/>
          </a:p>
          <a:p>
            <a:pPr lvl="0" marL="212597" indent="-212597" defTabSz="850391">
              <a:spcBef>
                <a:spcPts val="900"/>
              </a:spcBef>
              <a:defRPr sz="1800"/>
            </a:pPr>
            <a:r>
              <a:rPr sz="2604"/>
              <a:t>Ketamine 100 mg =&gt; Patient intubated back to SPO2 100%</a:t>
            </a:r>
            <a:endParaRPr sz="2604"/>
          </a:p>
          <a:p>
            <a:pPr lvl="0" marL="212597" indent="-212597" defTabSz="850391">
              <a:spcBef>
                <a:spcPts val="900"/>
              </a:spcBef>
              <a:defRPr sz="1800"/>
            </a:pPr>
            <a:r>
              <a:rPr sz="2604"/>
              <a:t>Transfert to ICU =&gt;  patient Died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2292402" y="1338975"/>
            <a:ext cx="7607196" cy="1325564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859536">
              <a:defRPr sz="1800"/>
            </a:pPr>
            <a:r>
              <a:rPr sz="4136"/>
              <a:t>Airway management is still </a:t>
            </a:r>
            <a:endParaRPr sz="4136"/>
          </a:p>
          <a:p>
            <a:pPr lvl="0" algn="ctr" defTabSz="859536">
              <a:defRPr sz="1800"/>
            </a:pPr>
            <a:r>
              <a:rPr sz="4136"/>
              <a:t>a main concern in 2015</a:t>
            </a:r>
          </a:p>
        </p:txBody>
      </p:sp>
      <p:sp>
        <p:nvSpPr>
          <p:cNvPr id="73" name="Shape 73"/>
          <p:cNvSpPr/>
          <p:nvPr/>
        </p:nvSpPr>
        <p:spPr>
          <a:xfrm>
            <a:off x="1043558" y="3296872"/>
            <a:ext cx="10333485" cy="165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457200" algn="just" defTabSz="457200"/>
            <a:endParaRPr b="1" sz="2600">
              <a:latin typeface="Arial"/>
              <a:ea typeface="Arial"/>
              <a:cs typeface="Arial"/>
              <a:sym typeface="Arial"/>
            </a:endParaRPr>
          </a:p>
          <a:p>
            <a:pPr lvl="0" marL="228600" marR="457200" indent="-228600" algn="just" defTabSz="457200">
              <a:buSzPct val="100000"/>
              <a:buChar char="•"/>
            </a:pPr>
            <a:r>
              <a:rPr b="1" sz="2600">
                <a:latin typeface="Arial"/>
                <a:ea typeface="Arial"/>
                <a:cs typeface="Arial"/>
                <a:sym typeface="Arial"/>
              </a:rPr>
              <a:t>Guidelines are there to improve outcomes of intubation</a:t>
            </a:r>
            <a:endParaRPr b="1" sz="2600">
              <a:latin typeface="Arial"/>
              <a:ea typeface="Arial"/>
              <a:cs typeface="Arial"/>
              <a:sym typeface="Arial"/>
            </a:endParaRPr>
          </a:p>
          <a:p>
            <a:pPr lvl="0" marL="228600" marR="457200" indent="-228600" algn="just" defTabSz="457200">
              <a:buSzPct val="100000"/>
              <a:buChar char="•"/>
            </a:pPr>
            <a:r>
              <a:rPr b="1" sz="2600">
                <a:latin typeface="Arial"/>
                <a:ea typeface="Arial"/>
                <a:cs typeface="Arial"/>
                <a:sym typeface="Arial"/>
              </a:rPr>
              <a:t>Can we improve our airway assessment. </a:t>
            </a:r>
            <a:endParaRPr b="1" sz="2600">
              <a:latin typeface="Arial"/>
              <a:ea typeface="Arial"/>
              <a:cs typeface="Arial"/>
              <a:sym typeface="Arial"/>
            </a:endParaRPr>
          </a:p>
          <a:p>
            <a:pPr lvl="0" marL="228600" marR="457200" indent="-228600" algn="just" defTabSz="457200">
              <a:buSzPct val="100000"/>
              <a:buChar char="•"/>
            </a:pPr>
            <a:r>
              <a:rPr b="1" sz="2600">
                <a:latin typeface="Arial"/>
                <a:ea typeface="Arial"/>
                <a:cs typeface="Arial"/>
                <a:sym typeface="Arial"/>
              </a:rPr>
              <a:t>Can we train our airway skills.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